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337" r:id="rId2"/>
  </p:sldIdLst>
  <p:sldSz cx="9144000" cy="5143500" type="screen16x9"/>
  <p:notesSz cx="6858000" cy="9144000"/>
  <p:embeddedFontLst>
    <p:embeddedFont>
      <p:font typeface="Cabin" panose="020B0604020202020204" charset="0"/>
      <p:regular r:id="rId4"/>
      <p:bold r:id="rId5"/>
      <p:italic r:id="rId6"/>
      <p:boldItalic r:id="rId7"/>
    </p:embeddedFont>
    <p:embeddedFont>
      <p:font typeface="Cabin Condensed" panose="020B0604020202020204" charset="0"/>
      <p:regular r:id="rId8"/>
      <p:bold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66B3C8F-EB3E-4D7E-9352-C46BF38119F7}">
  <a:tblStyle styleId="{466B3C8F-EB3E-4D7E-9352-C46BF38119F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28E5F84-05EF-4990-945E-8346784C0C2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656" autoAdjust="0"/>
  </p:normalViewPr>
  <p:slideViewPr>
    <p:cSldViewPr>
      <p:cViewPr varScale="1">
        <p:scale>
          <a:sx n="101" d="100"/>
          <a:sy n="101" d="100"/>
        </p:scale>
        <p:origin x="222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598892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decf67e851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decf67e851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16870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BLANK_2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bin Condensed"/>
              <a:buNone/>
              <a:defRPr sz="2400" b="1">
                <a:solidFill>
                  <a:schemeClr val="lt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1pPr>
            <a:lvl2pPr lv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bin Condensed"/>
              <a:buNone/>
              <a:defRPr sz="2400" b="1">
                <a:solidFill>
                  <a:schemeClr val="lt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2pPr>
            <a:lvl3pPr lvl="2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bin Condensed"/>
              <a:buNone/>
              <a:defRPr sz="2400" b="1">
                <a:solidFill>
                  <a:schemeClr val="lt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3pPr>
            <a:lvl4pPr lvl="3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bin Condensed"/>
              <a:buNone/>
              <a:defRPr sz="2400" b="1">
                <a:solidFill>
                  <a:schemeClr val="lt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4pPr>
            <a:lvl5pPr lvl="4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bin Condensed"/>
              <a:buNone/>
              <a:defRPr sz="2400" b="1">
                <a:solidFill>
                  <a:schemeClr val="lt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5pPr>
            <a:lvl6pPr lvl="5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bin Condensed"/>
              <a:buNone/>
              <a:defRPr sz="2400" b="1">
                <a:solidFill>
                  <a:schemeClr val="lt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6pPr>
            <a:lvl7pPr lvl="6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bin Condensed"/>
              <a:buNone/>
              <a:defRPr sz="2400" b="1">
                <a:solidFill>
                  <a:schemeClr val="lt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7pPr>
            <a:lvl8pPr lvl="7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bin Condensed"/>
              <a:buNone/>
              <a:defRPr sz="2400" b="1">
                <a:solidFill>
                  <a:schemeClr val="lt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8pPr>
            <a:lvl9pPr lvl="8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bin Condensed"/>
              <a:buNone/>
              <a:defRPr sz="2400" b="1">
                <a:solidFill>
                  <a:schemeClr val="lt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871075" y="1007295"/>
            <a:ext cx="5561100" cy="35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bin"/>
              <a:buChar char="⊙"/>
              <a:defRPr sz="30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bin"/>
              <a:buChar char="○"/>
              <a:defRPr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bin"/>
              <a:buChar char="■"/>
              <a:defRPr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○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■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○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■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1pPr>
            <a:lvl2pPr lvl="1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2pPr>
            <a:lvl3pPr lvl="2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3pPr>
            <a:lvl4pPr lvl="3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4pPr>
            <a:lvl5pPr lvl="4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5pPr>
            <a:lvl6pPr lvl="5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6pPr>
            <a:lvl7pPr lvl="6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7pPr>
            <a:lvl8pPr lvl="7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8pPr>
            <a:lvl9pPr lvl="8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1"/>
          <p:cNvSpPr txBox="1">
            <a:spLocks noGrp="1"/>
          </p:cNvSpPr>
          <p:nvPr>
            <p:ph type="title" idx="4294967295"/>
          </p:nvPr>
        </p:nvSpPr>
        <p:spPr>
          <a:xfrm>
            <a:off x="262200" y="0"/>
            <a:ext cx="86196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Lean Canvas</a:t>
            </a:r>
          </a:p>
        </p:txBody>
      </p:sp>
      <p:sp>
        <p:nvSpPr>
          <p:cNvPr id="276" name="Google Shape;276;p31"/>
          <p:cNvSpPr txBox="1"/>
          <p:nvPr/>
        </p:nvSpPr>
        <p:spPr>
          <a:xfrm>
            <a:off x="1986120" y="467025"/>
            <a:ext cx="1723800" cy="1594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lv-LV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4 RISINĀJUMS</a:t>
            </a:r>
          </a:p>
          <a:p>
            <a:r>
              <a:rPr lang="az-Cyrl-AZ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РЕШЕНИЕ</a:t>
            </a:r>
            <a:endParaRPr lang="lv-LV" sz="1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</p:txBody>
      </p:sp>
      <p:sp>
        <p:nvSpPr>
          <p:cNvPr id="277" name="Google Shape;277;p31"/>
          <p:cNvSpPr txBox="1"/>
          <p:nvPr/>
        </p:nvSpPr>
        <p:spPr>
          <a:xfrm>
            <a:off x="1986120" y="2061694"/>
            <a:ext cx="1723800" cy="1594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lv-LV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8 GALVENIE RĀDĪTĀJI - </a:t>
            </a:r>
          </a:p>
          <a:p>
            <a:r>
              <a:rPr lang="ru-RU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КЛЮЧЕВЫЕ ПОКАЗАТЕЛИ</a:t>
            </a:r>
            <a:endParaRPr lang="lv-LV" sz="1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</p:txBody>
      </p:sp>
      <p:sp>
        <p:nvSpPr>
          <p:cNvPr id="278" name="Google Shape;278;p31"/>
          <p:cNvSpPr txBox="1"/>
          <p:nvPr/>
        </p:nvSpPr>
        <p:spPr>
          <a:xfrm>
            <a:off x="3710040" y="467025"/>
            <a:ext cx="1723800" cy="31893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lv-LV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3 UNIKĀLAIS VĒRTĪBAS</a:t>
            </a:r>
          </a:p>
          <a:p>
            <a:r>
              <a:rPr lang="lv-LV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PIEDĀVĀJUMS - </a:t>
            </a:r>
            <a:r>
              <a:rPr lang="ru-RU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УНИКАЛЬНЫХ ПРЕИМУЩЕСТВА</a:t>
            </a:r>
            <a:endParaRPr lang="lv-LV" sz="1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  <a:p>
            <a:r>
              <a:rPr lang="ru-RU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ПРЕДЛОЖЕНИЯ</a:t>
            </a:r>
            <a:endParaRPr lang="lv-LV" sz="1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  <a:p>
            <a:endParaRPr lang="lv-LV" sz="1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</p:txBody>
      </p:sp>
      <p:sp>
        <p:nvSpPr>
          <p:cNvPr id="279" name="Google Shape;279;p31"/>
          <p:cNvSpPr txBox="1"/>
          <p:nvPr/>
        </p:nvSpPr>
        <p:spPr>
          <a:xfrm>
            <a:off x="5433959" y="467025"/>
            <a:ext cx="1723800" cy="1594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lv-LV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9 </a:t>
            </a:r>
            <a:r>
              <a:rPr lang="lv-LV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NEGODĪGĀ PRIEKŠROCĪBA - </a:t>
            </a:r>
            <a:r>
              <a:rPr lang="az-Cyrl-AZ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НЕСПРАВЕДЛИВОЕ ПРЕИМУЩЕСТВО</a:t>
            </a:r>
            <a:endParaRPr lang="lv-LV" sz="1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</p:txBody>
      </p:sp>
      <p:sp>
        <p:nvSpPr>
          <p:cNvPr id="280" name="Google Shape;280;p31"/>
          <p:cNvSpPr txBox="1"/>
          <p:nvPr/>
        </p:nvSpPr>
        <p:spPr>
          <a:xfrm>
            <a:off x="5433959" y="2061694"/>
            <a:ext cx="1723800" cy="1594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lv-LV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5 KANĀLI - </a:t>
            </a:r>
            <a:r>
              <a:rPr lang="az-Cyrl-AZ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КАНАЛЫ</a:t>
            </a:r>
            <a:endParaRPr lang="lv-LV" sz="1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</p:txBody>
      </p:sp>
      <p:sp>
        <p:nvSpPr>
          <p:cNvPr id="281" name="Google Shape;281;p31"/>
          <p:cNvSpPr txBox="1"/>
          <p:nvPr/>
        </p:nvSpPr>
        <p:spPr>
          <a:xfrm>
            <a:off x="7157879" y="467025"/>
            <a:ext cx="1723800" cy="31893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lv-LV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2 KLIENTU SEGMENTI - </a:t>
            </a:r>
            <a:r>
              <a:rPr lang="ru-RU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СЕГМЕНТА КЛИЕНТОВ</a:t>
            </a:r>
            <a:endParaRPr lang="lv-LV" sz="1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  <a:p>
            <a:pPr marL="0" lvl="0" indent="0" algn="l" rtl="0">
              <a:spcBef>
                <a:spcPts val="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000" b="1" dirty="0">
              <a:solidFill>
                <a:schemeClr val="dk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  <a:p>
            <a:pPr algn="l">
              <a:spcBef>
                <a:spcPts val="533"/>
              </a:spcBef>
              <a:spcAft>
                <a:spcPts val="533"/>
              </a:spcAft>
            </a:pPr>
            <a:endParaRPr lang="lv-LV" sz="1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  <a:p>
            <a:pPr algn="l">
              <a:spcBef>
                <a:spcPts val="533"/>
              </a:spcBef>
              <a:spcAft>
                <a:spcPts val="533"/>
              </a:spcAft>
            </a:pPr>
            <a:endParaRPr lang="lv-LV" sz="1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  <a:p>
            <a:pPr algn="l">
              <a:spcBef>
                <a:spcPts val="533"/>
              </a:spcBef>
              <a:spcAft>
                <a:spcPts val="533"/>
              </a:spcAft>
            </a:pPr>
            <a:endParaRPr lang="lv-LV" sz="1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  <a:p>
            <a:pPr algn="l">
              <a:spcBef>
                <a:spcPts val="533"/>
              </a:spcBef>
              <a:spcAft>
                <a:spcPts val="533"/>
              </a:spcAft>
            </a:pPr>
            <a:r>
              <a:rPr lang="lv-LV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AGRĪNIE LIETOTĀJI - </a:t>
            </a:r>
            <a:r>
              <a:rPr lang="az-Cyrl-AZ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РАННИЕ ПОЛЬЗОВАТЕЛИ</a:t>
            </a:r>
            <a:endParaRPr lang="lv-LV" sz="1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  <a:p>
            <a:pPr algn="l">
              <a:spcBef>
                <a:spcPts val="533"/>
              </a:spcBef>
              <a:spcAft>
                <a:spcPts val="533"/>
              </a:spcAft>
            </a:pPr>
            <a:endParaRPr lang="lv-LV" sz="1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  <a:p>
            <a:pPr marL="0" lvl="0" indent="0" algn="l" rtl="0">
              <a:spcBef>
                <a:spcPts val="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</p:txBody>
      </p:sp>
      <p:sp>
        <p:nvSpPr>
          <p:cNvPr id="282" name="Google Shape;282;p31"/>
          <p:cNvSpPr txBox="1"/>
          <p:nvPr/>
        </p:nvSpPr>
        <p:spPr>
          <a:xfrm>
            <a:off x="262320" y="467025"/>
            <a:ext cx="1723800" cy="31893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lv-LV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1 PROBLĒMA - </a:t>
            </a:r>
            <a:r>
              <a:rPr lang="az-Cyrl-AZ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ПРОБЛЕМА</a:t>
            </a:r>
            <a:endParaRPr lang="lv-LV" sz="1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  <a:p>
            <a:pPr marL="0" lvl="0" indent="0" algn="l" rtl="0">
              <a:spcBef>
                <a:spcPts val="400"/>
              </a:spcBef>
              <a:spcAft>
                <a:spcPts val="400"/>
              </a:spcAft>
              <a:buNone/>
            </a:pPr>
            <a:endParaRPr lang="lv-LV" sz="1000" b="1" dirty="0">
              <a:solidFill>
                <a:schemeClr val="dk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  <a:p>
            <a:pPr marL="0" lvl="0" indent="0" algn="l" rtl="0">
              <a:spcBef>
                <a:spcPts val="400"/>
              </a:spcBef>
              <a:spcAft>
                <a:spcPts val="400"/>
              </a:spcAft>
              <a:buNone/>
            </a:pPr>
            <a:endParaRPr lang="lv-LV" sz="1000" b="1" dirty="0">
              <a:solidFill>
                <a:schemeClr val="dk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  <a:p>
            <a:pPr marL="0" lvl="0" indent="0" algn="l" rtl="0">
              <a:spcBef>
                <a:spcPts val="400"/>
              </a:spcBef>
              <a:spcAft>
                <a:spcPts val="400"/>
              </a:spcAft>
              <a:buNone/>
            </a:pPr>
            <a:endParaRPr lang="lv-LV" sz="1000" b="1" dirty="0">
              <a:solidFill>
                <a:schemeClr val="dk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  <a:p>
            <a:pPr marL="0" lvl="0" indent="0" algn="l" rtl="0">
              <a:spcBef>
                <a:spcPts val="400"/>
              </a:spcBef>
              <a:spcAft>
                <a:spcPts val="400"/>
              </a:spcAft>
              <a:buNone/>
            </a:pPr>
            <a:endParaRPr lang="en-GB" sz="1000" b="1" dirty="0">
              <a:solidFill>
                <a:schemeClr val="dk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  <a:p>
            <a:pPr>
              <a:spcBef>
                <a:spcPts val="533"/>
              </a:spcBef>
              <a:spcAft>
                <a:spcPts val="533"/>
              </a:spcAft>
            </a:pPr>
            <a:r>
              <a:rPr lang="lv-LV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PASTĀVOŠĀS ALTERNATĪVAS - </a:t>
            </a:r>
            <a:r>
              <a:rPr lang="az-Cyrl-AZ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СУЩЕСТВУЮЩИЕ АЛЬТЕРНАТИВЫ</a:t>
            </a:r>
            <a:endParaRPr lang="lv-LV" sz="1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  <a:p>
            <a:pPr>
              <a:spcBef>
                <a:spcPts val="533"/>
              </a:spcBef>
              <a:spcAft>
                <a:spcPts val="533"/>
              </a:spcAft>
            </a:pPr>
            <a:endParaRPr lang="lv-LV" sz="1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</p:txBody>
      </p:sp>
      <p:sp>
        <p:nvSpPr>
          <p:cNvPr id="283" name="Google Shape;283;p31"/>
          <p:cNvSpPr txBox="1"/>
          <p:nvPr/>
        </p:nvSpPr>
        <p:spPr>
          <a:xfrm>
            <a:off x="262200" y="3656363"/>
            <a:ext cx="4309800" cy="1235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lv-LV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7 IZMAKSU STRUKTŪRA - </a:t>
            </a:r>
            <a:r>
              <a:rPr lang="az-Cyrl-AZ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СТРУКТУРА ЗАТРАТ</a:t>
            </a:r>
            <a:endParaRPr lang="lv-LV" sz="1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  <a:p>
            <a:pPr>
              <a:buClr>
                <a:schemeClr val="dk1"/>
              </a:buClr>
              <a:buSzPts val="1100"/>
            </a:pPr>
            <a:endParaRPr lang="lv-LV" sz="1000" dirty="0">
              <a:solidFill>
                <a:schemeClr val="dk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</p:txBody>
      </p:sp>
      <p:sp>
        <p:nvSpPr>
          <p:cNvPr id="284" name="Google Shape;284;p31"/>
          <p:cNvSpPr txBox="1"/>
          <p:nvPr/>
        </p:nvSpPr>
        <p:spPr>
          <a:xfrm>
            <a:off x="4571999" y="3656363"/>
            <a:ext cx="4309800" cy="1235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lv-LV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6 IENĀKUMU PLŪSMAS - </a:t>
            </a:r>
            <a:r>
              <a:rPr lang="ru-RU" sz="1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bin"/>
              </a:rPr>
              <a:t>ИСТОКИ ДОХОДОВ</a:t>
            </a:r>
            <a:endParaRPr lang="lv-LV" sz="1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97289162"/>
      </p:ext>
    </p:extLst>
  </p:cSld>
  <p:clrMapOvr>
    <a:masterClrMapping/>
  </p:clrMapOvr>
</p:sld>
</file>

<file path=ppt/theme/theme1.xml><?xml version="1.0" encoding="utf-8"?>
<a:theme xmlns:a="http://schemas.openxmlformats.org/drawingml/2006/main" name="Snug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E2E2E2"/>
      </a:lt2>
      <a:accent1>
        <a:srgbClr val="FFFF00"/>
      </a:accent1>
      <a:accent2>
        <a:srgbClr val="FFB300"/>
      </a:accent2>
      <a:accent3>
        <a:srgbClr val="FF8E00"/>
      </a:accent3>
      <a:accent4>
        <a:srgbClr val="CCCCCC"/>
      </a:accent4>
      <a:accent5>
        <a:srgbClr val="999999"/>
      </a:accent5>
      <a:accent6>
        <a:srgbClr val="434343"/>
      </a:accent6>
      <a:hlink>
        <a:srgbClr val="00000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61</Words>
  <Application>Microsoft Office PowerPoint</Application>
  <PresentationFormat>On-screen Show (16:9)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Arial</vt:lpstr>
      <vt:lpstr>Cabin Condensed</vt:lpstr>
      <vt:lpstr>Cabin</vt:lpstr>
      <vt:lpstr>Snug</vt:lpstr>
      <vt:lpstr>Lean Canvas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</dc:title>
  <dc:creator>Toshiba</dc:creator>
  <cp:lastModifiedBy>Alise Vitola</cp:lastModifiedBy>
  <cp:revision>43</cp:revision>
  <dcterms:modified xsi:type="dcterms:W3CDTF">2024-01-03T09:11:43Z</dcterms:modified>
</cp:coreProperties>
</file>